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6" r:id="rId5"/>
    <p:sldId id="260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492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tangolo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10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3C8A8-37F7-4AA2-B7BF-436BEC2840E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E01D-B4F7-4584-8900-EB218F81B43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Connettore 1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7D939-1830-446C-96F7-ABAB1CBECFE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2803-C5A5-4C79-BAD7-91C44846C19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tangolo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F860C-194B-43CD-9A77-19C6387573B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FE61-5AEB-46F1-B5B8-EDE1582BED3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65F2-B42A-49C3-88A2-DBC9925E363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F0EF0-7253-438D-87BA-6A1E074C0FE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C00FA-9AF0-4AE0-8E63-EFF82C1310C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Connettore 1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329A-2649-4B48-9DB3-CF80E35DF2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tangolo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FF1D9-0E6F-40F4-9983-7617D34F0F9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829A779D-8ABD-4CB4-942A-8018D5FE5D8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6" r:id="rId6"/>
    <p:sldLayoutId id="2147483687" r:id="rId7"/>
    <p:sldLayoutId id="2147483688" r:id="rId8"/>
    <p:sldLayoutId id="2147483689" r:id="rId9"/>
    <p:sldLayoutId id="2147483680" r:id="rId10"/>
    <p:sldLayoutId id="21474836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Bilancio di previsione 2013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err="1" smtClean="0"/>
              <a:t>Conferenza</a:t>
            </a:r>
            <a:r>
              <a:rPr lang="en-US" dirty="0" smtClean="0"/>
              <a:t> </a:t>
            </a:r>
            <a:r>
              <a:rPr lang="en-US" dirty="0" err="1" smtClean="0"/>
              <a:t>stampa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78" name="Group 42"/>
          <p:cNvGraphicFramePr>
            <a:graphicFrameLocks noGrp="1"/>
          </p:cNvGraphicFramePr>
          <p:nvPr/>
        </p:nvGraphicFramePr>
        <p:xfrm>
          <a:off x="179388" y="1773238"/>
          <a:ext cx="8713787" cy="3116262"/>
        </p:xfrm>
        <a:graphic>
          <a:graphicData uri="http://schemas.openxmlformats.org/drawingml/2006/table">
            <a:tbl>
              <a:tblPr/>
              <a:tblGrid>
                <a:gridCol w="2520404"/>
                <a:gridCol w="1152128"/>
                <a:gridCol w="5041255"/>
              </a:tblGrid>
              <a:tr h="258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Disavanzo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noto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-33,10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TARES (-1,5: incremento inattuabile ed </a:t>
                      </a:r>
                      <a:r>
                        <a:rPr kumimoji="0" lang="it-IT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inattuato</a:t>
                      </a: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Entrate Una Tantum  e Straordinarie</a:t>
                      </a: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+11,40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IMU 1° casa</a:t>
                      </a: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+13,10</a:t>
                      </a: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Irpef 0,8% con esenzione a 12.000 Euro</a:t>
                      </a: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+9,40</a:t>
                      </a: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83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Netto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3" name="Rectangle 290"/>
          <p:cNvSpPr>
            <a:spLocks noChangeArrowheads="1"/>
          </p:cNvSpPr>
          <p:nvPr/>
        </p:nvSpPr>
        <p:spPr bwMode="auto">
          <a:xfrm>
            <a:off x="0" y="7551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Criticità del 2013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Contributi al Trasporto Pubblico Locale (TPL): la Regione Lombardia si ricorderà della nostra Metro?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2160588"/>
          </a:xfrm>
        </p:spPr>
        <p:txBody>
          <a:bodyPr/>
          <a:lstStyle/>
          <a:p>
            <a:pPr algn="ctr"/>
            <a:r>
              <a:rPr lang="it-IT" smtClean="0"/>
              <a:t>Si sarebbe potuto evitare tutto ciò, soprattutto dopo un incremento di </a:t>
            </a:r>
            <a:r>
              <a:rPr lang="it-IT" u="sng" smtClean="0"/>
              <a:t>42 milioni </a:t>
            </a:r>
            <a:r>
              <a:rPr lang="it-IT" smtClean="0"/>
              <a:t>delle entrate nel 2012? </a:t>
            </a:r>
            <a:br>
              <a:rPr lang="it-IT" smtClean="0"/>
            </a:br>
            <a:r>
              <a:rPr lang="it-IT" b="1" smtClean="0">
                <a:solidFill>
                  <a:srgbClr val="FF0000"/>
                </a:solidFill>
              </a:rPr>
              <a:t>Sì:</a:t>
            </a:r>
          </a:p>
        </p:txBody>
      </p:sp>
      <p:sp>
        <p:nvSpPr>
          <p:cNvPr id="16386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781300"/>
            <a:ext cx="8229600" cy="3375025"/>
          </a:xfrm>
        </p:spPr>
        <p:txBody>
          <a:bodyPr/>
          <a:lstStyle/>
          <a:p>
            <a:pPr marL="514350" indent="-514350">
              <a:buFont typeface="Bookman Old Style" pitchFamily="18" charset="0"/>
              <a:buAutoNum type="arabicPeriod"/>
            </a:pPr>
            <a:r>
              <a:rPr lang="it-IT" sz="2800" smtClean="0"/>
              <a:t>Evitando investimenti [avventure (imprenditoriali: OMB) ed immobiliari]  di dubbia utilità:  più di 40 milioni.</a:t>
            </a:r>
          </a:p>
          <a:p>
            <a:pPr marL="514350" indent="-514350">
              <a:buFont typeface="Bookman Old Style" pitchFamily="18" charset="0"/>
              <a:buAutoNum type="arabicPeriod"/>
            </a:pPr>
            <a:r>
              <a:rPr lang="it-IT" sz="2800" smtClean="0"/>
              <a:t>Predisponendo un piano di alienazioni che mirasse a ridurre il debito.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Come uscire dal tunnel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en-US" sz="2400" b="1" smtClean="0"/>
              <a:t>Razionalizzando la spesa per servizi migliori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400" smtClean="0"/>
              <a:t>1. per le partecipate/controllate: </a:t>
            </a:r>
          </a:p>
          <a:p>
            <a:pPr eaLnBrk="1" hangingPunct="1"/>
            <a:r>
              <a:rPr lang="en-US" sz="2400" smtClean="0"/>
              <a:t>Miglioramenti gestionali e risparmi sulla governance;</a:t>
            </a:r>
          </a:p>
          <a:p>
            <a:pPr eaLnBrk="1" hangingPunct="1"/>
            <a:r>
              <a:rPr lang="en-US" sz="2400" smtClean="0"/>
              <a:t>Meno sponsorizzazioni;</a:t>
            </a:r>
          </a:p>
          <a:p>
            <a:pPr eaLnBrk="1" hangingPunct="1"/>
            <a:r>
              <a:rPr lang="en-US" sz="2400" smtClean="0"/>
              <a:t>Revisione dei contratti di servizio.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400" smtClean="0"/>
              <a:t>2. per il Comune:  si parte dalle necessità e dalla sostenibilità anziché dalla spesa storica.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en-US" sz="2400" b="1" smtClean="0"/>
              <a:t>Gare</a:t>
            </a:r>
            <a:endParaRPr lang="en-US" sz="2400" smtClean="0"/>
          </a:p>
          <a:p>
            <a:pPr eaLnBrk="1" hangingPunct="1">
              <a:buFont typeface="Wingdings 3" pitchFamily="18" charset="2"/>
              <a:buNone/>
            </a:pPr>
            <a:r>
              <a:rPr lang="en-US" sz="2400" smtClean="0"/>
              <a:t>L’esito è incerto, ma bisogna intensificare la concorrenza.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400" smtClean="0"/>
              <a:t>E soprattutto…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Alienazioni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0000"/>
                </a:solidFill>
              </a:rPr>
              <a:t>Mobiliari</a:t>
            </a:r>
            <a:r>
              <a:rPr lang="en-US" sz="2800" smtClean="0"/>
              <a:t>:  ca. 60/65 mln (mantenendo il </a:t>
            </a:r>
            <a:r>
              <a:rPr lang="en-US" sz="2800" u="sng" smtClean="0"/>
              <a:t>controllo delle società ritenute strategiche</a:t>
            </a:r>
            <a:r>
              <a:rPr lang="en-US" sz="2800" smtClean="0"/>
              <a:t>)</a:t>
            </a:r>
          </a:p>
          <a:p>
            <a:pPr eaLnBrk="1" hangingPunct="1">
              <a:buFont typeface="Wingdings 3" pitchFamily="18" charset="2"/>
              <a:buNone/>
            </a:pPr>
            <a:endParaRPr lang="en-US" sz="2800" smtClean="0"/>
          </a:p>
          <a:p>
            <a:pPr eaLnBrk="1" hangingPunct="1">
              <a:buFont typeface="Wingdings 3" pitchFamily="18" charset="2"/>
              <a:buNone/>
            </a:pPr>
            <a:endParaRPr lang="en-US" sz="2800" smtClean="0"/>
          </a:p>
          <a:p>
            <a:pPr eaLnBrk="1" hangingPunct="1"/>
            <a:r>
              <a:rPr lang="en-US" sz="2800" b="1" smtClean="0">
                <a:solidFill>
                  <a:srgbClr val="FF0000"/>
                </a:solidFill>
              </a:rPr>
              <a:t>OMB:  </a:t>
            </a:r>
            <a:r>
              <a:rPr lang="en-US" sz="2800" smtClean="0"/>
              <a:t>risolvere il problema e garantire al tempo stesso i posti di lavoro.</a:t>
            </a:r>
          </a:p>
          <a:p>
            <a:pPr eaLnBrk="1" hangingPunct="1">
              <a:buFont typeface="Wingdings 3" pitchFamily="18" charset="2"/>
              <a:buNone/>
            </a:pPr>
            <a:endParaRPr lang="en-US" sz="2800" smtClean="0"/>
          </a:p>
          <a:p>
            <a:pPr eaLnBrk="1" hangingPunct="1">
              <a:buFont typeface="Wingdings 3" pitchFamily="18" charset="2"/>
              <a:buNone/>
            </a:pPr>
            <a:endParaRPr lang="en-US" sz="2800" smtClean="0"/>
          </a:p>
          <a:p>
            <a:pPr eaLnBrk="1" hangingPunct="1">
              <a:buFont typeface="Wingdings 3" pitchFamily="18" charset="2"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Alienazioni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0000"/>
                </a:solidFill>
              </a:rPr>
              <a:t>Immobiliari</a:t>
            </a:r>
            <a:r>
              <a:rPr lang="en-US" sz="2800" smtClean="0"/>
              <a:t>:  sono cruciali (minori costi e maggiori risparmi nel servizio del debito).</a:t>
            </a:r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b="1" smtClean="0">
                <a:solidFill>
                  <a:srgbClr val="FF0000"/>
                </a:solidFill>
              </a:rPr>
              <a:t>100 milioni</a:t>
            </a:r>
            <a:r>
              <a:rPr lang="en-US" sz="2800" smtClean="0"/>
              <a:t>, destinati all’abbattimento del debito, fruttano un risparmio di quasi </a:t>
            </a:r>
            <a:r>
              <a:rPr lang="en-US" sz="2800" b="1" smtClean="0">
                <a:solidFill>
                  <a:srgbClr val="FF0000"/>
                </a:solidFill>
              </a:rPr>
              <a:t>8 mln</a:t>
            </a:r>
            <a:r>
              <a:rPr lang="en-US" sz="2800" smtClean="0"/>
              <a:t>. 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u="sng" smtClean="0"/>
              <a:t>L’obiettivo deve essere centrato. Pertanto …</a:t>
            </a:r>
          </a:p>
          <a:p>
            <a:pPr eaLnBrk="1" hangingPunct="1">
              <a:buFont typeface="Wingdings 3" pitchFamily="18" charset="2"/>
              <a:buNone/>
            </a:pPr>
            <a:endParaRPr lang="en-US" sz="2800" b="1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20482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it-IT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it-IT" sz="6000" smtClean="0"/>
              <a:t>Ce la faremo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atellite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Satellite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163</TotalTime>
  <Words>207</Words>
  <Application>Microsoft Office PowerPoint</Application>
  <PresentationFormat>Presentazione su schermo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Modello struttura</vt:lpstr>
      </vt:variant>
      <vt:variant>
        <vt:i4>8</vt:i4>
      </vt:variant>
      <vt:variant>
        <vt:lpstr>Titoli diapositive</vt:lpstr>
      </vt:variant>
      <vt:variant>
        <vt:i4>8</vt:i4>
      </vt:variant>
    </vt:vector>
  </HeadingPairs>
  <TitlesOfParts>
    <vt:vector size="23" baseType="lpstr">
      <vt:lpstr>Arial</vt:lpstr>
      <vt:lpstr>Bookman Old Style</vt:lpstr>
      <vt:lpstr>Gill Sans MT</vt:lpstr>
      <vt:lpstr>Wingdings 3</vt:lpstr>
      <vt:lpstr>Wingdings</vt:lpstr>
      <vt:lpstr>Calibri</vt:lpstr>
      <vt:lpstr>Times New Roman</vt:lpstr>
      <vt:lpstr>Satellite</vt:lpstr>
      <vt:lpstr>Satellite</vt:lpstr>
      <vt:lpstr>Satellite</vt:lpstr>
      <vt:lpstr>Satellite</vt:lpstr>
      <vt:lpstr>Satellite</vt:lpstr>
      <vt:lpstr>Satellite</vt:lpstr>
      <vt:lpstr>Satellite</vt:lpstr>
      <vt:lpstr>Satellite</vt:lpstr>
      <vt:lpstr>Bilancio di previsione 2013</vt:lpstr>
      <vt:lpstr>Diapositiva 2</vt:lpstr>
      <vt:lpstr>Criticità del 2013</vt:lpstr>
      <vt:lpstr>Si sarebbe potuto evitare tutto ciò, soprattutto dopo un incremento di 42 milioni delle entrate nel 2012?  Sì:</vt:lpstr>
      <vt:lpstr>Come uscire dal tunnel</vt:lpstr>
      <vt:lpstr>Alienazioni</vt:lpstr>
      <vt:lpstr>Alienazioni</vt:lpstr>
      <vt:lpstr>Diapositiva 8</vt:lpstr>
    </vt:vector>
  </TitlesOfParts>
  <Company>Università degli Studi di Brescia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Bilancio di previsione</dc:title>
  <dc:creator>panteghi</dc:creator>
  <cp:lastModifiedBy>CDona</cp:lastModifiedBy>
  <cp:revision>50</cp:revision>
  <dcterms:created xsi:type="dcterms:W3CDTF">2013-07-31T11:48:21Z</dcterms:created>
  <dcterms:modified xsi:type="dcterms:W3CDTF">2013-08-06T11:02:54Z</dcterms:modified>
</cp:coreProperties>
</file>